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aleway"/>
      <p:regular r:id="rId50"/>
      <p:bold r:id="rId51"/>
      <p:italic r:id="rId52"/>
      <p:boldItalic r:id="rId53"/>
    </p:embeddedFont>
    <p:embeddedFont>
      <p:font typeface="Roboto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2" roundtripDataSignature="AMtx7mht2EE4k16veHDRAQIA2ms6Mu8v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customschemas.google.com/relationships/presentationmetadata" Target="metadata"/><Relationship Id="rId61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bold.fntdata"/><Relationship Id="rId50" Type="http://schemas.openxmlformats.org/officeDocument/2006/relationships/font" Target="fonts/Raleway-regular.fntdata"/><Relationship Id="rId53" Type="http://schemas.openxmlformats.org/officeDocument/2006/relationships/font" Target="fonts/Raleway-boldItalic.fntdata"/><Relationship Id="rId52" Type="http://schemas.openxmlformats.org/officeDocument/2006/relationships/font" Target="fonts/Raleway-italic.fntdata"/><Relationship Id="rId11" Type="http://schemas.openxmlformats.org/officeDocument/2006/relationships/slide" Target="slides/slide6.xml"/><Relationship Id="rId55" Type="http://schemas.openxmlformats.org/officeDocument/2006/relationships/font" Target="fonts/Roboto-bold.fntdata"/><Relationship Id="rId10" Type="http://schemas.openxmlformats.org/officeDocument/2006/relationships/slide" Target="slides/slide5.xml"/><Relationship Id="rId54" Type="http://schemas.openxmlformats.org/officeDocument/2006/relationships/font" Target="fonts/Roboto-regular.fntdata"/><Relationship Id="rId13" Type="http://schemas.openxmlformats.org/officeDocument/2006/relationships/slide" Target="slides/slide8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-italic.fntdata"/><Relationship Id="rId15" Type="http://schemas.openxmlformats.org/officeDocument/2006/relationships/slide" Target="slides/slide10.xml"/><Relationship Id="rId59" Type="http://schemas.openxmlformats.org/officeDocument/2006/relationships/font" Target="fonts/Lato-bold.fntdata"/><Relationship Id="rId14" Type="http://schemas.openxmlformats.org/officeDocument/2006/relationships/slide" Target="slides/slide9.xml"/><Relationship Id="rId58" Type="http://schemas.openxmlformats.org/officeDocument/2006/relationships/font" Target="fonts/La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a03ede72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7a03ede72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7a03ede72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7a03ede72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a03ede72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a03ede72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7a03ede72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7a03ede72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a03ede72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7a03ede72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7a03ede72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7a03ede72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7a03ede72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7a03ede72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7a03ede72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7a03ede72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7a03ede72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7a03ede72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7a03ede72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7a03ede72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7a03ede72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7a03ede72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a03ede72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7a03ede72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7a03ede72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7a03ede72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7a03ede72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7a03ede72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a03ede72a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a03ede72a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7a03ede72a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7a03ede72a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7a03ede72a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7a03ede72a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f058822f2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f058822f2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f145e48a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f145e48a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f145e48af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f145e48af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2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2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2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oogle Shape;34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8" name="Google Shape;38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3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p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5" name="Google Shape;55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9" name="Google Shape;59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3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2" name="Google Shape;62;p3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3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6" name="Google Shape;66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3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Relationship Id="rId5" Type="http://schemas.openxmlformats.org/officeDocument/2006/relationships/image" Target="../media/image49.png"/><Relationship Id="rId6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Relationship Id="rId4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42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212950" y="1322450"/>
            <a:ext cx="6062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ExcelR Group Project</a:t>
            </a:r>
            <a:endParaRPr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212950" y="2571750"/>
            <a:ext cx="6320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 sz="3400">
                <a:latin typeface="Calibri"/>
                <a:ea typeface="Calibri"/>
                <a:cs typeface="Calibri"/>
                <a:sym typeface="Calibri"/>
              </a:rPr>
              <a:t>Customer Personality Analysis</a:t>
            </a:r>
            <a:endParaRPr b="1" sz="3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3550" y="1887375"/>
            <a:ext cx="2840775" cy="28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"/>
          <p:cNvSpPr txBox="1"/>
          <p:nvPr>
            <p:ph type="title"/>
          </p:nvPr>
        </p:nvSpPr>
        <p:spPr>
          <a:xfrm>
            <a:off x="583350" y="59675"/>
            <a:ext cx="39885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3200">
                <a:latin typeface="Comic Sans MS"/>
                <a:ea typeface="Comic Sans MS"/>
                <a:cs typeface="Comic Sans MS"/>
                <a:sym typeface="Comic Sans MS"/>
              </a:rPr>
              <a:t>Converting Multiple Columns Into one - 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6" name="Google Shape;15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57" name="Google Shape;157;p11"/>
          <p:cNvSpPr txBox="1"/>
          <p:nvPr>
            <p:ph idx="2" type="body"/>
          </p:nvPr>
        </p:nvSpPr>
        <p:spPr>
          <a:xfrm>
            <a:off x="6953400" y="1112675"/>
            <a:ext cx="2087400" cy="3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b="1" lang="en-GB" sz="1600"/>
              <a:t>Converted </a:t>
            </a:r>
            <a:r>
              <a:rPr lang="en-GB" sz="1600"/>
              <a:t>'AcceptedCmp1',' AcceptedCmp2',' AcceptedCmp3',' AcceptedCmp4',' AcceptedCmp5' </a:t>
            </a:r>
            <a:r>
              <a:rPr b="1" lang="en-GB" sz="1600"/>
              <a:t>to single column</a:t>
            </a:r>
            <a:r>
              <a:rPr lang="en-GB" sz="1600"/>
              <a:t> using for loop for reducing the higher dimensionality of dataset.</a:t>
            </a:r>
            <a:endParaRPr sz="1600"/>
          </a:p>
        </p:txBody>
      </p:sp>
      <p:pic>
        <p:nvPicPr>
          <p:cNvPr id="158" name="Google Shape;15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925" y="1385578"/>
            <a:ext cx="6684722" cy="29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/>
          <p:nvPr>
            <p:ph type="title"/>
          </p:nvPr>
        </p:nvSpPr>
        <p:spPr>
          <a:xfrm>
            <a:off x="724950" y="490100"/>
            <a:ext cx="3300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Outliers Detection -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4" name="Google Shape;164;p12"/>
          <p:cNvSpPr txBox="1"/>
          <p:nvPr>
            <p:ph idx="1" type="subTitle"/>
          </p:nvPr>
        </p:nvSpPr>
        <p:spPr>
          <a:xfrm>
            <a:off x="111600" y="1833575"/>
            <a:ext cx="2526900" cy="26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Detected outliers data points by plotting the boxplots of all columns, which was affecting the data distribution and was the reason for skewness in data distribution. </a:t>
            </a:r>
            <a:endParaRPr/>
          </a:p>
        </p:txBody>
      </p:sp>
      <p:pic>
        <p:nvPicPr>
          <p:cNvPr id="165" name="Google Shape;1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625" y="1265075"/>
            <a:ext cx="6267924" cy="309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/>
          <p:nvPr>
            <p:ph type="title"/>
          </p:nvPr>
        </p:nvSpPr>
        <p:spPr>
          <a:xfrm>
            <a:off x="0" y="210325"/>
            <a:ext cx="33009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Treating Outliers -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" name="Google Shape;171;p13"/>
          <p:cNvSpPr txBox="1"/>
          <p:nvPr>
            <p:ph idx="1" type="subTitle"/>
          </p:nvPr>
        </p:nvSpPr>
        <p:spPr>
          <a:xfrm>
            <a:off x="79325" y="1805475"/>
            <a:ext cx="28281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225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Applied Capping Method on selected attributes to remove outliers from data.</a:t>
            </a:r>
            <a:endParaRPr/>
          </a:p>
          <a:p>
            <a:pPr indent="-3225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Replaced Anything above or below the cap gets set to the capped min or max respectively. </a:t>
            </a:r>
            <a:endParaRPr/>
          </a:p>
          <a:p>
            <a:pPr indent="-3225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Capping helped to make data distributions normal.</a:t>
            </a:r>
            <a:endParaRPr/>
          </a:p>
        </p:txBody>
      </p:sp>
      <p:sp>
        <p:nvSpPr>
          <p:cNvPr id="172" name="Google Shape;172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73" name="Google Shape;1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8575" y="264425"/>
            <a:ext cx="6115201" cy="444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/>
          <p:nvPr>
            <p:ph idx="2" type="body"/>
          </p:nvPr>
        </p:nvSpPr>
        <p:spPr>
          <a:xfrm>
            <a:off x="262250" y="1801300"/>
            <a:ext cx="41409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600"/>
              <a:t>By plotting the countplot of ‘Education’ column we found that -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Around 50% of customers are Graduated.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More than 37% of customers have done post graduation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Only 9% of customers  have gone for 2n Cycle.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Over 21% of customers have done PhD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600"/>
          </a:p>
        </p:txBody>
      </p:sp>
      <p:sp>
        <p:nvSpPr>
          <p:cNvPr id="179" name="Google Shape;179;p14"/>
          <p:cNvSpPr txBox="1"/>
          <p:nvPr>
            <p:ph type="title"/>
          </p:nvPr>
        </p:nvSpPr>
        <p:spPr>
          <a:xfrm>
            <a:off x="262250" y="404025"/>
            <a:ext cx="45126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240">
                <a:latin typeface="Comic Sans MS"/>
                <a:ea typeface="Comic Sans MS"/>
                <a:cs typeface="Comic Sans MS"/>
                <a:sym typeface="Comic Sans MS"/>
              </a:rPr>
              <a:t>Data Visualizations - </a:t>
            </a:r>
            <a:endParaRPr sz="324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0" name="Google Shape;1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5225" y="2765950"/>
            <a:ext cx="4355302" cy="23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4"/>
          <p:cNvPicPr preferRelativeResize="0"/>
          <p:nvPr/>
        </p:nvPicPr>
        <p:blipFill rotWithShape="1">
          <a:blip r:embed="rId4">
            <a:alphaModFix/>
          </a:blip>
          <a:srcRect b="9877" l="0" r="0" t="0"/>
          <a:stretch/>
        </p:blipFill>
        <p:spPr>
          <a:xfrm>
            <a:off x="5549600" y="43550"/>
            <a:ext cx="2802675" cy="26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 txBox="1"/>
          <p:nvPr>
            <p:ph idx="1" type="subTitle"/>
          </p:nvPr>
        </p:nvSpPr>
        <p:spPr>
          <a:xfrm>
            <a:off x="262250" y="1450625"/>
            <a:ext cx="33009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This plot shows the martial status of company’s customers - </a:t>
            </a:r>
            <a:endParaRPr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Majority of customers are Married and Living Together(Engaged).</a:t>
            </a:r>
            <a:endParaRPr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Almost 500 customers are single it means they are not married yet.</a:t>
            </a:r>
            <a:endParaRPr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Around 25% of customers are Divorced, and near to 10% of customers are Widow.</a:t>
            </a:r>
            <a:endParaRPr/>
          </a:p>
        </p:txBody>
      </p:sp>
      <p:pic>
        <p:nvPicPr>
          <p:cNvPr id="187" name="Google Shape;18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3150" y="1209475"/>
            <a:ext cx="5513876" cy="31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 txBox="1"/>
          <p:nvPr>
            <p:ph idx="1" type="subTitle"/>
          </p:nvPr>
        </p:nvSpPr>
        <p:spPr>
          <a:xfrm>
            <a:off x="249650" y="1489250"/>
            <a:ext cx="31959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By plotting this plot it looks like - 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There is a fix pattern following between all age category of customers.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In every age category, most of the customers are Graduated  and done their PhD.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Very less number of customers from Old age group have done their basic education as compared.</a:t>
            </a:r>
            <a:endParaRPr/>
          </a:p>
        </p:txBody>
      </p:sp>
      <p:sp>
        <p:nvSpPr>
          <p:cNvPr id="193" name="Google Shape;193;p1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94" name="Google Shape;19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3100" y="1189725"/>
            <a:ext cx="5590902" cy="308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6"/>
          <p:cNvSpPr txBox="1"/>
          <p:nvPr/>
        </p:nvSpPr>
        <p:spPr>
          <a:xfrm>
            <a:off x="174325" y="154950"/>
            <a:ext cx="4551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GB" sz="2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Countplot Between Education and Age Groups - </a:t>
            </a:r>
            <a:endParaRPr b="1" i="0" sz="23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/>
          <p:nvPr>
            <p:ph type="title"/>
          </p:nvPr>
        </p:nvSpPr>
        <p:spPr>
          <a:xfrm>
            <a:off x="105925" y="156550"/>
            <a:ext cx="60942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Understanding Total Spend with Age Groups -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p17"/>
          <p:cNvSpPr txBox="1"/>
          <p:nvPr>
            <p:ph idx="1" type="subTitle"/>
          </p:nvPr>
        </p:nvSpPr>
        <p:spPr>
          <a:xfrm>
            <a:off x="229950" y="1553800"/>
            <a:ext cx="3300900" cy="31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We found that - 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Customers between age 47 - 65 are purchasing more products as compared to others.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Most of the purchases are done by Mid Aged customers.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There are very less purchases more than 29.</a:t>
            </a:r>
            <a:endParaRPr/>
          </a:p>
        </p:txBody>
      </p:sp>
      <p:pic>
        <p:nvPicPr>
          <p:cNvPr id="202" name="Google Shape;20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375" y="1373475"/>
            <a:ext cx="5514373" cy="307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type="title"/>
          </p:nvPr>
        </p:nvSpPr>
        <p:spPr>
          <a:xfrm>
            <a:off x="65125" y="118375"/>
            <a:ext cx="4596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603"/>
              <a:buNone/>
            </a:pPr>
            <a:r>
              <a:rPr lang="en-GB" sz="2300">
                <a:latin typeface="Comic Sans MS"/>
                <a:ea typeface="Comic Sans MS"/>
                <a:cs typeface="Comic Sans MS"/>
                <a:sym typeface="Comic Sans MS"/>
              </a:rPr>
              <a:t>Who is spending more Money??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8" name="Google Shape;208;p18"/>
          <p:cNvSpPr txBox="1"/>
          <p:nvPr>
            <p:ph idx="1" type="subTitle"/>
          </p:nvPr>
        </p:nvSpPr>
        <p:spPr>
          <a:xfrm>
            <a:off x="154650" y="1611825"/>
            <a:ext cx="34845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/>
              <a:t>When analyzed the Total Amount Spending we found - </a:t>
            </a:r>
            <a:endParaRPr/>
          </a:p>
          <a:p>
            <a:pPr indent="-330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Customers from Old age group (age &gt; 65) are spending more money for purchasing products.</a:t>
            </a:r>
            <a:endParaRPr/>
          </a:p>
          <a:p>
            <a:pPr indent="-330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It means customers from Mid Age group are purchasing products but Old Aged customers are paying more than Mid Aged.</a:t>
            </a:r>
            <a:endParaRPr/>
          </a:p>
          <a:p>
            <a:pPr indent="-330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Either Old Aged customers are buying expensive products as compared to other.</a:t>
            </a:r>
            <a:endParaRPr/>
          </a:p>
        </p:txBody>
      </p:sp>
      <p:pic>
        <p:nvPicPr>
          <p:cNvPr id="209" name="Google Shape;2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1450" y="0"/>
            <a:ext cx="4731976" cy="261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7125" y="2610900"/>
            <a:ext cx="4596301" cy="2536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type="title"/>
          </p:nvPr>
        </p:nvSpPr>
        <p:spPr>
          <a:xfrm>
            <a:off x="643925" y="174125"/>
            <a:ext cx="31998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300">
                <a:latin typeface="Comic Sans MS"/>
                <a:ea typeface="Comic Sans MS"/>
                <a:cs typeface="Comic Sans MS"/>
                <a:sym typeface="Comic Sans MS"/>
              </a:rPr>
              <a:t>Visualizing Most demanding product - 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6" name="Google Shape;216;p19"/>
          <p:cNvSpPr txBox="1"/>
          <p:nvPr>
            <p:ph idx="1" type="subTitle"/>
          </p:nvPr>
        </p:nvSpPr>
        <p:spPr>
          <a:xfrm>
            <a:off x="4572000" y="174125"/>
            <a:ext cx="41568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Over 50% of customers are purchasing Wines.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27 % customers are interested to buy Meat products.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7.2% people are investing their money on Gold products.</a:t>
            </a:r>
            <a:endParaRPr/>
          </a:p>
        </p:txBody>
      </p:sp>
      <p:pic>
        <p:nvPicPr>
          <p:cNvPr id="217" name="Google Shape;2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4221" y="2234977"/>
            <a:ext cx="5399777" cy="28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025" y="1659050"/>
            <a:ext cx="3457198" cy="321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/>
          <p:nvPr>
            <p:ph type="title"/>
          </p:nvPr>
        </p:nvSpPr>
        <p:spPr>
          <a:xfrm>
            <a:off x="482525" y="274900"/>
            <a:ext cx="33009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300">
                <a:latin typeface="Comic Sans MS"/>
                <a:ea typeface="Comic Sans MS"/>
                <a:cs typeface="Comic Sans MS"/>
                <a:sym typeface="Comic Sans MS"/>
              </a:rPr>
              <a:t>Customer’s behaviour with campaigns - 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4" name="Google Shape;224;p20"/>
          <p:cNvSpPr txBox="1"/>
          <p:nvPr>
            <p:ph idx="1" type="subTitle"/>
          </p:nvPr>
        </p:nvSpPr>
        <p:spPr>
          <a:xfrm>
            <a:off x="47050" y="1352625"/>
            <a:ext cx="34200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By analyzing the customers behaviour and interests towards campaigns we found - 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Lot’s of customers are not interested to make purchases through campaigns. (0 shows the no. of customers not interested in campaigns)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Campaign 2 was the most successful campaign and accepted by majority of customers.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Company should focus on creating campaigns like campaign 2 for attracting more customers.</a:t>
            </a:r>
            <a:endParaRPr/>
          </a:p>
        </p:txBody>
      </p:sp>
      <p:sp>
        <p:nvSpPr>
          <p:cNvPr id="225" name="Google Shape;225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26" name="Google Shape;2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1775" y="1176100"/>
            <a:ext cx="5516124" cy="307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ctrTitle"/>
          </p:nvPr>
        </p:nvSpPr>
        <p:spPr>
          <a:xfrm>
            <a:off x="729450" y="1322450"/>
            <a:ext cx="37491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3200"/>
              <a:t>Team Members - </a:t>
            </a:r>
            <a:endParaRPr sz="3200"/>
          </a:p>
        </p:txBody>
      </p:sp>
      <p:sp>
        <p:nvSpPr>
          <p:cNvPr id="94" name="Google Shape;94;p2"/>
          <p:cNvSpPr txBox="1"/>
          <p:nvPr>
            <p:ph idx="1" type="subTitle"/>
          </p:nvPr>
        </p:nvSpPr>
        <p:spPr>
          <a:xfrm>
            <a:off x="729625" y="2188675"/>
            <a:ext cx="7688100" cy="22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AutoNum type="arabicPeriod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PRADNYAN MANOHAR THAKARE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AutoNum type="arabicPeriod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SHIVANSH DIYODHAR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AutoNum type="arabicPeriod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F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ARDIN AINUDDIN LADKHAN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AutoNum type="arabicPeriod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GUDELLI MAHESH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2825" y="1467725"/>
            <a:ext cx="3211075" cy="28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/>
          <p:nvPr>
            <p:ph type="title"/>
          </p:nvPr>
        </p:nvSpPr>
        <p:spPr>
          <a:xfrm>
            <a:off x="498600" y="255075"/>
            <a:ext cx="37536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Most Prefered way to make Purchases -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2" name="Google Shape;232;p21"/>
          <p:cNvSpPr txBox="1"/>
          <p:nvPr>
            <p:ph idx="1" type="subTitle"/>
          </p:nvPr>
        </p:nvSpPr>
        <p:spPr>
          <a:xfrm>
            <a:off x="283800" y="2281500"/>
            <a:ext cx="33009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Customers prefer to make purchases through store as compared to web or catalog purchases.</a:t>
            </a:r>
            <a:endParaRPr/>
          </a:p>
        </p:txBody>
      </p:sp>
      <p:pic>
        <p:nvPicPr>
          <p:cNvPr id="233" name="Google Shape;2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0200" y="1437425"/>
            <a:ext cx="5167002" cy="270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/>
          <p:nvPr>
            <p:ph type="title"/>
          </p:nvPr>
        </p:nvSpPr>
        <p:spPr>
          <a:xfrm>
            <a:off x="170475" y="92750"/>
            <a:ext cx="70089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Understanding relation of Income and Amount Spending by customer -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9" name="Google Shape;239;p22"/>
          <p:cNvSpPr txBox="1"/>
          <p:nvPr>
            <p:ph idx="1" type="subTitle"/>
          </p:nvPr>
        </p:nvSpPr>
        <p:spPr>
          <a:xfrm>
            <a:off x="77475" y="1650650"/>
            <a:ext cx="3223500" cy="26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There is increasing trend seen between Income of customer and Total Amount he is Spending.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As the income of customer is increasing the amount he spends also slightly increasing.</a:t>
            </a:r>
            <a:endParaRPr/>
          </a:p>
        </p:txBody>
      </p:sp>
      <p:pic>
        <p:nvPicPr>
          <p:cNvPr id="240" name="Google Shape;24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9425" y="1459325"/>
            <a:ext cx="5784576" cy="309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/>
          <p:nvPr>
            <p:ph type="title"/>
          </p:nvPr>
        </p:nvSpPr>
        <p:spPr>
          <a:xfrm>
            <a:off x="170450" y="188800"/>
            <a:ext cx="46848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300">
                <a:latin typeface="Comic Sans MS"/>
                <a:ea typeface="Comic Sans MS"/>
                <a:cs typeface="Comic Sans MS"/>
                <a:sym typeface="Comic Sans MS"/>
              </a:rPr>
              <a:t>Number of Website Visits by Age Groups - 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6" name="Google Shape;246;p23"/>
          <p:cNvSpPr txBox="1"/>
          <p:nvPr>
            <p:ph idx="1" type="subTitle"/>
          </p:nvPr>
        </p:nvSpPr>
        <p:spPr>
          <a:xfrm>
            <a:off x="170450" y="1601225"/>
            <a:ext cx="3300900" cy="28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We found that customers of Mid Age Group are visiting the company’s website the most. 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Young Aged customer are visiting the website frequently.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But the customers of Old Age Group is not visiting website they believes to make purchases through stores only.</a:t>
            </a:r>
            <a:endParaRPr/>
          </a:p>
        </p:txBody>
      </p:sp>
      <p:pic>
        <p:nvPicPr>
          <p:cNvPr id="247" name="Google Shape;2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7675" y="1460500"/>
            <a:ext cx="5498076" cy="30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724950" y="231850"/>
            <a:ext cx="33009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Dimensionality Reduction of Data -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3" name="Google Shape;253;p24"/>
          <p:cNvSpPr txBox="1"/>
          <p:nvPr>
            <p:ph idx="1" type="subTitle"/>
          </p:nvPr>
        </p:nvSpPr>
        <p:spPr>
          <a:xfrm>
            <a:off x="369850" y="1543050"/>
            <a:ext cx="3300900" cy="3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Applied Black Box Algorithm (PCA) to convert higher dimension data into lower without any loss of information.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Reduced dimensions of data from 37 to 25 by covering more than 95% of information.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It can help to create predictive models with less computational power and memory issues.</a:t>
            </a:r>
            <a:endParaRPr/>
          </a:p>
        </p:txBody>
      </p:sp>
      <p:pic>
        <p:nvPicPr>
          <p:cNvPr id="254" name="Google Shape;2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0657" y="1352625"/>
            <a:ext cx="5215575" cy="292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7a03ede72a_0_85"/>
          <p:cNvSpPr txBox="1"/>
          <p:nvPr/>
        </p:nvSpPr>
        <p:spPr>
          <a:xfrm>
            <a:off x="271150" y="58125"/>
            <a:ext cx="619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 u="sng">
                <a:latin typeface="Comic Sans MS"/>
                <a:ea typeface="Comic Sans MS"/>
                <a:cs typeface="Comic Sans MS"/>
                <a:sym typeface="Comic Sans MS"/>
              </a:rPr>
              <a:t>Clustering</a:t>
            </a:r>
            <a:r>
              <a:rPr b="1" lang="en-GB" sz="22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lang="en-GB" sz="2200" u="sng">
                <a:latin typeface="Comic Sans MS"/>
                <a:ea typeface="Comic Sans MS"/>
                <a:cs typeface="Comic Sans MS"/>
                <a:sym typeface="Comic Sans MS"/>
              </a:rPr>
              <a:t>Model</a:t>
            </a:r>
            <a:r>
              <a:rPr b="1" lang="en-GB" sz="22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lang="en-GB" sz="2200" u="sng">
                <a:latin typeface="Comic Sans MS"/>
                <a:ea typeface="Comic Sans MS"/>
                <a:cs typeface="Comic Sans MS"/>
                <a:sym typeface="Comic Sans MS"/>
              </a:rPr>
              <a:t>Building </a:t>
            </a:r>
            <a:r>
              <a:rPr b="1" lang="en-GB" sz="2200">
                <a:latin typeface="Comic Sans MS"/>
                <a:ea typeface="Comic Sans MS"/>
                <a:cs typeface="Comic Sans MS"/>
                <a:sym typeface="Comic Sans MS"/>
              </a:rPr>
              <a:t>- </a:t>
            </a:r>
            <a:endParaRPr b="1"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0" name="Google Shape;260;g27a03ede72a_0_85"/>
          <p:cNvSpPr/>
          <p:nvPr/>
        </p:nvSpPr>
        <p:spPr>
          <a:xfrm>
            <a:off x="3297500" y="1165742"/>
            <a:ext cx="2540100" cy="2540100"/>
          </a:xfrm>
          <a:prstGeom prst="donut">
            <a:avLst>
              <a:gd fmla="val 16067" name="adj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g27a03ede72a_0_85"/>
          <p:cNvGrpSpPr/>
          <p:nvPr/>
        </p:nvGrpSpPr>
        <p:grpSpPr>
          <a:xfrm>
            <a:off x="5213822" y="857084"/>
            <a:ext cx="2869066" cy="804311"/>
            <a:chOff x="5214050" y="857075"/>
            <a:chExt cx="3050900" cy="1051800"/>
          </a:xfrm>
        </p:grpSpPr>
        <p:cxnSp>
          <p:nvCxnSpPr>
            <p:cNvPr id="262" name="Google Shape;262;g27a03ede72a_0_85"/>
            <p:cNvCxnSpPr/>
            <p:nvPr/>
          </p:nvCxnSpPr>
          <p:spPr>
            <a:xfrm flipH="1">
              <a:off x="5214050" y="1153772"/>
              <a:ext cx="273000" cy="378300"/>
            </a:xfrm>
            <a:prstGeom prst="straightConnector1">
              <a:avLst/>
            </a:prstGeom>
            <a:noFill/>
            <a:ln cap="flat" cmpd="sng" w="19050">
              <a:solidFill>
                <a:srgbClr val="561561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63" name="Google Shape;263;g27a03ede72a_0_85"/>
            <p:cNvSpPr txBox="1"/>
            <p:nvPr/>
          </p:nvSpPr>
          <p:spPr>
            <a:xfrm>
              <a:off x="5729350" y="857075"/>
              <a:ext cx="2535600" cy="10518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666666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Algorithm 1 </a:t>
              </a:r>
              <a:endParaRPr sz="1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Comic Sans MS"/>
                  <a:ea typeface="Comic Sans MS"/>
                  <a:cs typeface="Comic Sans MS"/>
                  <a:sym typeface="Comic Sans MS"/>
                </a:rPr>
                <a:t>Hierarchical Clustering (Single Linkage Method)</a:t>
              </a:r>
              <a:endParaRPr b="1" sz="1300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64" name="Google Shape;264;g27a03ede72a_0_85"/>
          <p:cNvGrpSpPr/>
          <p:nvPr/>
        </p:nvGrpSpPr>
        <p:grpSpPr>
          <a:xfrm>
            <a:off x="2464286" y="851659"/>
            <a:ext cx="1443558" cy="605236"/>
            <a:chOff x="2380225" y="851701"/>
            <a:chExt cx="1527737" cy="804300"/>
          </a:xfrm>
        </p:grpSpPr>
        <p:cxnSp>
          <p:nvCxnSpPr>
            <p:cNvPr id="265" name="Google Shape;265;g27a03ede72a_0_85"/>
            <p:cNvCxnSpPr/>
            <p:nvPr/>
          </p:nvCxnSpPr>
          <p:spPr>
            <a:xfrm>
              <a:off x="3634961" y="1153772"/>
              <a:ext cx="273000" cy="378300"/>
            </a:xfrm>
            <a:prstGeom prst="straightConnector1">
              <a:avLst/>
            </a:prstGeom>
            <a:noFill/>
            <a:ln cap="flat" cmpd="sng" w="19050">
              <a:solidFill>
                <a:srgbClr val="D786E4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66" name="Google Shape;266;g27a03ede72a_0_85"/>
            <p:cNvSpPr txBox="1"/>
            <p:nvPr/>
          </p:nvSpPr>
          <p:spPr>
            <a:xfrm>
              <a:off x="2380225" y="851701"/>
              <a:ext cx="1217400" cy="8043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666666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Algorithm 5 </a:t>
              </a:r>
              <a:endParaRPr sz="1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Comic Sans MS"/>
                  <a:ea typeface="Comic Sans MS"/>
                  <a:cs typeface="Comic Sans MS"/>
                  <a:sym typeface="Comic Sans MS"/>
                </a:rPr>
                <a:t>DBSCAN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7" name="Google Shape;267;g27a03ede72a_0_85"/>
          <p:cNvGrpSpPr/>
          <p:nvPr/>
        </p:nvGrpSpPr>
        <p:grpSpPr>
          <a:xfrm>
            <a:off x="5625475" y="2586175"/>
            <a:ext cx="2791275" cy="904500"/>
            <a:chOff x="5625475" y="2586175"/>
            <a:chExt cx="2791275" cy="904500"/>
          </a:xfrm>
        </p:grpSpPr>
        <p:cxnSp>
          <p:nvCxnSpPr>
            <p:cNvPr id="268" name="Google Shape;268;g27a03ede72a_0_85"/>
            <p:cNvCxnSpPr/>
            <p:nvPr/>
          </p:nvCxnSpPr>
          <p:spPr>
            <a:xfrm rot="10800000">
              <a:off x="5625475" y="2771675"/>
              <a:ext cx="442200" cy="153300"/>
            </a:xfrm>
            <a:prstGeom prst="straightConnector1">
              <a:avLst/>
            </a:prstGeom>
            <a:noFill/>
            <a:ln cap="flat" cmpd="sng" w="19050">
              <a:solidFill>
                <a:srgbClr val="9325A5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69" name="Google Shape;269;g27a03ede72a_0_85"/>
            <p:cNvSpPr txBox="1"/>
            <p:nvPr/>
          </p:nvSpPr>
          <p:spPr>
            <a:xfrm>
              <a:off x="6077350" y="2586175"/>
              <a:ext cx="2339400" cy="9045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666666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Algorithm 2</a:t>
              </a:r>
              <a:endParaRPr sz="1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Comic Sans MS"/>
                  <a:ea typeface="Comic Sans MS"/>
                  <a:cs typeface="Comic Sans MS"/>
                  <a:sym typeface="Comic Sans MS"/>
                </a:rPr>
                <a:t>Hierarchical Clustering (Complete Linkage Method)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0" name="Google Shape;270;g27a03ede72a_0_85"/>
          <p:cNvGrpSpPr/>
          <p:nvPr/>
        </p:nvGrpSpPr>
        <p:grpSpPr>
          <a:xfrm>
            <a:off x="1257838" y="2571458"/>
            <a:ext cx="2252128" cy="693243"/>
            <a:chOff x="1110476" y="2571676"/>
            <a:chExt cx="2399199" cy="969300"/>
          </a:xfrm>
        </p:grpSpPr>
        <p:cxnSp>
          <p:nvCxnSpPr>
            <p:cNvPr id="271" name="Google Shape;271;g27a03ede72a_0_85"/>
            <p:cNvCxnSpPr/>
            <p:nvPr/>
          </p:nvCxnSpPr>
          <p:spPr>
            <a:xfrm flipH="1" rot="10800000">
              <a:off x="3059375" y="2771675"/>
              <a:ext cx="450300" cy="145200"/>
            </a:xfrm>
            <a:prstGeom prst="straightConnector1">
              <a:avLst/>
            </a:prstGeom>
            <a:noFill/>
            <a:ln cap="flat" cmpd="sng" w="19050">
              <a:solidFill>
                <a:srgbClr val="9325A5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72" name="Google Shape;272;g27a03ede72a_0_85"/>
            <p:cNvSpPr txBox="1"/>
            <p:nvPr/>
          </p:nvSpPr>
          <p:spPr>
            <a:xfrm>
              <a:off x="1110476" y="2571676"/>
              <a:ext cx="1939200" cy="9693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666666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Algorithm 4 </a:t>
              </a:r>
              <a:endParaRPr sz="1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Comic Sans MS"/>
                  <a:ea typeface="Comic Sans MS"/>
                  <a:cs typeface="Comic Sans MS"/>
                  <a:sym typeface="Comic Sans MS"/>
                </a:rPr>
                <a:t>K-Means Clustering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3" name="Google Shape;273;g27a03ede72a_0_85"/>
          <p:cNvGrpSpPr/>
          <p:nvPr/>
        </p:nvGrpSpPr>
        <p:grpSpPr>
          <a:xfrm>
            <a:off x="3845775" y="3573275"/>
            <a:ext cx="2252100" cy="1106948"/>
            <a:chOff x="3808225" y="3541000"/>
            <a:chExt cx="2252100" cy="1106948"/>
          </a:xfrm>
        </p:grpSpPr>
        <p:cxnSp>
          <p:nvCxnSpPr>
            <p:cNvPr id="274" name="Google Shape;274;g27a03ede72a_0_85"/>
            <p:cNvCxnSpPr/>
            <p:nvPr/>
          </p:nvCxnSpPr>
          <p:spPr>
            <a:xfrm rot="10800000">
              <a:off x="4563402" y="3541000"/>
              <a:ext cx="0" cy="489600"/>
            </a:xfrm>
            <a:prstGeom prst="straightConnector1">
              <a:avLst/>
            </a:prstGeom>
            <a:noFill/>
            <a:ln cap="flat" cmpd="sng" w="19050">
              <a:solidFill>
                <a:srgbClr val="561561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75" name="Google Shape;275;g27a03ede72a_0_85"/>
            <p:cNvSpPr txBox="1"/>
            <p:nvPr/>
          </p:nvSpPr>
          <p:spPr>
            <a:xfrm>
              <a:off x="3808225" y="4058148"/>
              <a:ext cx="2252100" cy="5898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666666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Algorithm 3</a:t>
              </a:r>
              <a:endParaRPr sz="1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Comic Sans MS"/>
                  <a:ea typeface="Comic Sans MS"/>
                  <a:cs typeface="Comic Sans MS"/>
                  <a:sym typeface="Comic Sans MS"/>
                </a:rPr>
                <a:t>Agglomerative Clustering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6" name="Google Shape;276;g27a03ede72a_0_85"/>
          <p:cNvSpPr/>
          <p:nvPr/>
        </p:nvSpPr>
        <p:spPr>
          <a:xfrm rot="1849347">
            <a:off x="3219766" y="1086456"/>
            <a:ext cx="2690975" cy="2690975"/>
          </a:xfrm>
          <a:prstGeom prst="blockArc">
            <a:avLst>
              <a:gd fmla="val 14414370" name="adj1"/>
              <a:gd fmla="val 18998613" name="adj2"/>
              <a:gd fmla="val 8907" name="adj3"/>
            </a:avLst>
          </a:prstGeom>
          <a:solidFill>
            <a:srgbClr val="561561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7a03ede72a_0_85"/>
          <p:cNvSpPr/>
          <p:nvPr/>
        </p:nvSpPr>
        <p:spPr>
          <a:xfrm flipH="1" rot="-8917715">
            <a:off x="3225658" y="1084799"/>
            <a:ext cx="2690058" cy="2690058"/>
          </a:xfrm>
          <a:prstGeom prst="blockArc">
            <a:avLst>
              <a:gd fmla="val 20178804" name="adj1"/>
              <a:gd fmla="val 2623923" name="adj2"/>
              <a:gd fmla="val 8858" name="adj3"/>
            </a:avLst>
          </a:prstGeom>
          <a:solidFill>
            <a:srgbClr val="9325A5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7a03ede72a_0_85"/>
          <p:cNvSpPr txBox="1"/>
          <p:nvPr/>
        </p:nvSpPr>
        <p:spPr>
          <a:xfrm>
            <a:off x="3845784" y="2056460"/>
            <a:ext cx="1443600" cy="8043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20202"/>
                </a:solidFill>
                <a:latin typeface="Roboto"/>
                <a:ea typeface="Roboto"/>
                <a:cs typeface="Roboto"/>
                <a:sym typeface="Roboto"/>
              </a:rPr>
              <a:t>Algorithms Used - </a:t>
            </a:r>
            <a:endParaRPr sz="1200">
              <a:solidFill>
                <a:srgbClr val="020202"/>
              </a:solidFill>
            </a:endParaRPr>
          </a:p>
        </p:txBody>
      </p:sp>
      <p:sp>
        <p:nvSpPr>
          <p:cNvPr id="279" name="Google Shape;279;g27a03ede72a_0_85"/>
          <p:cNvSpPr/>
          <p:nvPr/>
        </p:nvSpPr>
        <p:spPr>
          <a:xfrm flipH="1" rot="-1800109">
            <a:off x="3215030" y="1082474"/>
            <a:ext cx="2696852" cy="2696852"/>
          </a:xfrm>
          <a:prstGeom prst="blockArc">
            <a:avLst>
              <a:gd fmla="val 14334136" name="adj1"/>
              <a:gd fmla="val 18854681" name="adj2"/>
              <a:gd fmla="val 8846" name="adj3"/>
            </a:avLst>
          </a:prstGeom>
          <a:solidFill>
            <a:srgbClr val="D786E4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7a03ede72a_0_85"/>
          <p:cNvSpPr/>
          <p:nvPr/>
        </p:nvSpPr>
        <p:spPr>
          <a:xfrm rot="8931853">
            <a:off x="3207270" y="1087547"/>
            <a:ext cx="2690362" cy="2690362"/>
          </a:xfrm>
          <a:prstGeom prst="blockArc">
            <a:avLst>
              <a:gd fmla="val 20184517" name="adj1"/>
              <a:gd fmla="val 3007258" name="adj2"/>
              <a:gd fmla="val 9336" name="adj3"/>
            </a:avLst>
          </a:prstGeom>
          <a:solidFill>
            <a:srgbClr val="9325A5"/>
          </a:solidFill>
          <a:ln cap="flat" cmpd="sng" w="9525">
            <a:solidFill>
              <a:srgbClr val="9325A5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7a03ede72a_0_85"/>
          <p:cNvSpPr/>
          <p:nvPr/>
        </p:nvSpPr>
        <p:spPr>
          <a:xfrm flipH="1" rot="-9148146">
            <a:off x="3207537" y="1089173"/>
            <a:ext cx="2690238" cy="2690238"/>
          </a:xfrm>
          <a:prstGeom prst="blockArc">
            <a:avLst>
              <a:gd fmla="val 15738599" name="adj1"/>
              <a:gd fmla="val 20008131" name="adj2"/>
              <a:gd fmla="val 9063" name="adj3"/>
            </a:avLst>
          </a:prstGeom>
          <a:solidFill>
            <a:srgbClr val="561561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a03ede72a_0_6"/>
          <p:cNvSpPr txBox="1"/>
          <p:nvPr>
            <p:ph idx="1" type="subTitle"/>
          </p:nvPr>
        </p:nvSpPr>
        <p:spPr>
          <a:xfrm>
            <a:off x="60750" y="1855100"/>
            <a:ext cx="3115800" cy="24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Due to huge dataset the dendrogram is not interpretable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This cannot be a good approach to deal clustering on huge dataset.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We cannot rely on </a:t>
            </a:r>
            <a:r>
              <a:rPr lang="en-GB"/>
              <a:t>Hierarchical clustering using Single Linkage Method</a:t>
            </a:r>
            <a:endParaRPr/>
          </a:p>
        </p:txBody>
      </p:sp>
      <p:sp>
        <p:nvSpPr>
          <p:cNvPr id="287" name="Google Shape;287;g27a03ede72a_0_6"/>
          <p:cNvSpPr txBox="1"/>
          <p:nvPr>
            <p:ph type="title"/>
          </p:nvPr>
        </p:nvSpPr>
        <p:spPr>
          <a:xfrm>
            <a:off x="60750" y="356850"/>
            <a:ext cx="84960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1. Hierarchical Clustering using Single Linkage Method.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88" name="Google Shape;288;g27a03ede72a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375" y="1115850"/>
            <a:ext cx="5854349" cy="334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a03ede72a_0_12"/>
          <p:cNvSpPr txBox="1"/>
          <p:nvPr>
            <p:ph type="title"/>
          </p:nvPr>
        </p:nvSpPr>
        <p:spPr>
          <a:xfrm>
            <a:off x="278075" y="221075"/>
            <a:ext cx="87522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2. 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Hierarchical Clustering using Complete Linkage Method.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4" name="Google Shape;294;g27a03ede72a_0_12"/>
          <p:cNvSpPr txBox="1"/>
          <p:nvPr>
            <p:ph idx="1" type="subTitle"/>
          </p:nvPr>
        </p:nvSpPr>
        <p:spPr>
          <a:xfrm>
            <a:off x="47050" y="1338600"/>
            <a:ext cx="2935800" cy="30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We can see the clusters are formed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We have maked horizontal cutting line to select the number of clusters to be formed.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But there is more jumbling of clusters and we can't decide the ideal no. clusters to form.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This could not be good approach </a:t>
            </a:r>
            <a:r>
              <a:rPr lang="en-GB"/>
              <a:t>for </a:t>
            </a:r>
            <a:r>
              <a:rPr lang="en-GB"/>
              <a:t>Clustering.</a:t>
            </a:r>
            <a:endParaRPr/>
          </a:p>
        </p:txBody>
      </p:sp>
      <p:pic>
        <p:nvPicPr>
          <p:cNvPr id="295" name="Google Shape;295;g27a03ede72a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275" y="1050426"/>
            <a:ext cx="5999601" cy="33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a03ede72a_0_18"/>
          <p:cNvSpPr txBox="1"/>
          <p:nvPr>
            <p:ph type="title"/>
          </p:nvPr>
        </p:nvSpPr>
        <p:spPr>
          <a:xfrm>
            <a:off x="199800" y="264125"/>
            <a:ext cx="76143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.1. Agglomerative Clustering with n_clusters = 6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1" name="Google Shape;301;g27a03ede72a_0_18"/>
          <p:cNvSpPr txBox="1"/>
          <p:nvPr>
            <p:ph idx="1" type="subTitle"/>
          </p:nvPr>
        </p:nvSpPr>
        <p:spPr>
          <a:xfrm>
            <a:off x="694450" y="3645625"/>
            <a:ext cx="3418200" cy="1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There is overlapping of clusters created and looks like 6 is not ideal no. of clusters to make.</a:t>
            </a:r>
            <a:endParaRPr/>
          </a:p>
        </p:txBody>
      </p:sp>
      <p:pic>
        <p:nvPicPr>
          <p:cNvPr id="302" name="Google Shape;302;g27a03ede72a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425" y="1340175"/>
            <a:ext cx="3862999" cy="214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7a03ede72a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800" y="1342025"/>
            <a:ext cx="3778002" cy="209558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27a03ede72a_0_18"/>
          <p:cNvSpPr txBox="1"/>
          <p:nvPr/>
        </p:nvSpPr>
        <p:spPr>
          <a:xfrm>
            <a:off x="4919700" y="3645625"/>
            <a:ext cx="34755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➢"/>
            </a:pPr>
            <a:r>
              <a:rPr lang="en-GB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need to reduce number of clusters to reduce the overlapping of clusters.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a03ede72a_0_24"/>
          <p:cNvSpPr txBox="1"/>
          <p:nvPr>
            <p:ph type="title"/>
          </p:nvPr>
        </p:nvSpPr>
        <p:spPr>
          <a:xfrm>
            <a:off x="353375" y="360975"/>
            <a:ext cx="80634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.2.  Agglomerative Clustering with n_clusters = 4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0" name="Google Shape;310;g27a03ede72a_0_24"/>
          <p:cNvSpPr txBox="1"/>
          <p:nvPr>
            <p:ph idx="1" type="subTitle"/>
          </p:nvPr>
        </p:nvSpPr>
        <p:spPr>
          <a:xfrm>
            <a:off x="213350" y="3430550"/>
            <a:ext cx="4358700" cy="15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After reducing the number of cluster we can see it has created clusters effectively, but still it looks like 4 is not optimal numbers to be created.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It looks like 3 clusters can be optimal for this data.</a:t>
            </a:r>
            <a:endParaRPr/>
          </a:p>
        </p:txBody>
      </p:sp>
      <p:pic>
        <p:nvPicPr>
          <p:cNvPr id="311" name="Google Shape;311;g27a03ede72a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30" y="994275"/>
            <a:ext cx="3851520" cy="213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7a03ede72a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100" y="936375"/>
            <a:ext cx="3844777" cy="2136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7a03ede72a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5875" y="2932900"/>
            <a:ext cx="4150200" cy="22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7a03ede72a_0_30"/>
          <p:cNvSpPr txBox="1"/>
          <p:nvPr>
            <p:ph type="title"/>
          </p:nvPr>
        </p:nvSpPr>
        <p:spPr>
          <a:xfrm>
            <a:off x="224250" y="285650"/>
            <a:ext cx="80418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3.3.  Agglomerative Clustering with n_clusters = 3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9" name="Google Shape;319;g27a03ede72a_0_3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g27a03ede72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750" y="779150"/>
            <a:ext cx="3745490" cy="207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7a03ede72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050" y="2976025"/>
            <a:ext cx="3738906" cy="20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7a03ede72a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050" y="779150"/>
            <a:ext cx="3735624" cy="207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7a03ede72a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051" y="3017991"/>
            <a:ext cx="3735626" cy="1993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ctrTitle"/>
          </p:nvPr>
        </p:nvSpPr>
        <p:spPr>
          <a:xfrm>
            <a:off x="729450" y="1322450"/>
            <a:ext cx="76014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200">
                <a:latin typeface="Comic Sans MS"/>
                <a:ea typeface="Comic Sans MS"/>
                <a:cs typeface="Comic Sans MS"/>
                <a:sym typeface="Comic Sans MS"/>
              </a:rPr>
              <a:t>What is Customer Segmentation??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1" name="Google Shape;101;p3"/>
          <p:cNvSpPr txBox="1"/>
          <p:nvPr>
            <p:ph idx="1" type="subTitle"/>
          </p:nvPr>
        </p:nvSpPr>
        <p:spPr>
          <a:xfrm>
            <a:off x="729625" y="2124125"/>
            <a:ext cx="76881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Customer Segmentation Analysis helps Businesses to modify it’s products based on it’s target customers from different types of customer segments. </a:t>
            </a:r>
            <a:endParaRPr sz="1700"/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For example, instead of spending money for marketing a new product to every customer in company’s database, a company can analyze which customer segment is most likely to buy that product and then market a product only to that particular category or segment of customer first and then accordingly.</a:t>
            </a:r>
            <a:endParaRPr sz="1700"/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This analysis can be helpful for a company to attract more customers and can make huge profits from them.</a:t>
            </a:r>
            <a:endParaRPr sz="1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7a03ede72a_0_36"/>
          <p:cNvSpPr txBox="1"/>
          <p:nvPr>
            <p:ph type="title"/>
          </p:nvPr>
        </p:nvSpPr>
        <p:spPr>
          <a:xfrm>
            <a:off x="77475" y="145750"/>
            <a:ext cx="4089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Analysis of Agglomerative Clustering (n_clusters = 3)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9" name="Google Shape;329;g27a03ede72a_0_36"/>
          <p:cNvSpPr txBox="1"/>
          <p:nvPr>
            <p:ph idx="1" type="subTitle"/>
          </p:nvPr>
        </p:nvSpPr>
        <p:spPr>
          <a:xfrm>
            <a:off x="146825" y="1317075"/>
            <a:ext cx="3300900" cy="3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The clusters appear to be primarily differentiated based on the following parameters: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“</a:t>
            </a:r>
            <a:r>
              <a:rPr b="1" lang="en-GB"/>
              <a:t>Income, Recency, MntWines, MntMeatProducts, MntFishProducts, MntSweetProducts, MntGoldProds, Age, AcceptedCmp”</a:t>
            </a:r>
            <a:r>
              <a:rPr lang="en-GB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These parameters show significant mean differences across clusters, indicating their importance in the formation of the clusters.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 Here it looks like 3 clusters are okay to have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g27a03ede72a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051" y="193253"/>
            <a:ext cx="4418002" cy="245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7a03ede72a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7716" y="2935948"/>
            <a:ext cx="5579659" cy="16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7a03ede72a_0_42"/>
          <p:cNvSpPr txBox="1"/>
          <p:nvPr>
            <p:ph type="title"/>
          </p:nvPr>
        </p:nvSpPr>
        <p:spPr>
          <a:xfrm>
            <a:off x="339750" y="178025"/>
            <a:ext cx="4071300" cy="8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4.1. K-Means Clustering with default parameters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7" name="Google Shape;337;g27a03ede72a_0_42"/>
          <p:cNvSpPr txBox="1"/>
          <p:nvPr>
            <p:ph idx="1" type="subTitle"/>
          </p:nvPr>
        </p:nvSpPr>
        <p:spPr>
          <a:xfrm>
            <a:off x="66725" y="3317875"/>
            <a:ext cx="4767000" cy="17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After applying K-Means Clustering Algorithm, it had created 8 clusters by </a:t>
            </a:r>
            <a:r>
              <a:rPr lang="en-GB"/>
              <a:t>default.</a:t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But for the dataset it looks like 8 is not the ideal number of clusters should be made.</a:t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We needed to plot WCSS (Elbow) graph to get ideal numbers of clusters and perform HyperParameter Tuning.</a:t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After checking Elbow Graph, we discovered 3 is the optimal numbers to be made.</a:t>
            </a:r>
            <a:endParaRPr/>
          </a:p>
        </p:txBody>
      </p:sp>
      <p:pic>
        <p:nvPicPr>
          <p:cNvPr id="338" name="Google Shape;338;g27a03ede72a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300" y="87325"/>
            <a:ext cx="4240025" cy="259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7a03ede72a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388" y="2834300"/>
            <a:ext cx="3965926" cy="21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7a03ede72a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210" y="1112550"/>
            <a:ext cx="3822024" cy="20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7a03ede72a_0_48"/>
          <p:cNvSpPr txBox="1"/>
          <p:nvPr>
            <p:ph type="title"/>
          </p:nvPr>
        </p:nvSpPr>
        <p:spPr>
          <a:xfrm>
            <a:off x="213500" y="135000"/>
            <a:ext cx="38670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4.2. K-Means Clustering (Optimized Model)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6" name="Google Shape;346;g27a03ede72a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750" y="393250"/>
            <a:ext cx="4199649" cy="232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7a03ede72a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625" y="2864371"/>
            <a:ext cx="3965904" cy="211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7a03ede72a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700" y="1080475"/>
            <a:ext cx="3710121" cy="202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7a03ede72a_0_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775" y="3249276"/>
            <a:ext cx="3432726" cy="183147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27a03ede72a_0_48"/>
          <p:cNvSpPr/>
          <p:nvPr/>
        </p:nvSpPr>
        <p:spPr>
          <a:xfrm>
            <a:off x="4166450" y="2845075"/>
            <a:ext cx="405600" cy="8070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7a03ede72a_0_54"/>
          <p:cNvSpPr txBox="1"/>
          <p:nvPr>
            <p:ph type="title"/>
          </p:nvPr>
        </p:nvSpPr>
        <p:spPr>
          <a:xfrm>
            <a:off x="195850" y="225975"/>
            <a:ext cx="44871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Analysis of K-Means Clustering (Optimized Model)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6" name="Google Shape;356;g27a03ede72a_0_54"/>
          <p:cNvSpPr txBox="1"/>
          <p:nvPr>
            <p:ph idx="1" type="subTitle"/>
          </p:nvPr>
        </p:nvSpPr>
        <p:spPr>
          <a:xfrm>
            <a:off x="195850" y="2571750"/>
            <a:ext cx="8683800" cy="24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 0: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Income: Mean income is high (3.752135).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 Recency: Customers in this cluster tend to have lower recency (-0.853104).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Moderate Spending: They have positive mean values for “MntWines, MntFruits, MntMeatProducts, MntGoldProds, and NumDealsPurchases“, indicating moderate spending in these categories.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 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 Income: Mean income is significantly low (-2.605086).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Medium Recency: Recency is closer to zero (-0.351925), indicating average recency.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Mixed Spending: They have mixed spending habits with some positive and some negative mean values across different product categories.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 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Moderate Income: Mean income is moderate (0.785852).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Recency: High positive recency (1.607756), indicating customers are more recent.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Lower Spending: They have negative mean values for MntWines, MntFruits, MntMeatProducts, indicating lower spending in these categories, but positive values for MntFishProducts and MntSweetProducts.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g27a03ede72a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50" y="1295625"/>
            <a:ext cx="6118149" cy="12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27a03ede72a_0_54"/>
          <p:cNvSpPr txBox="1"/>
          <p:nvPr/>
        </p:nvSpPr>
        <p:spPr>
          <a:xfrm>
            <a:off x="4682950" y="422350"/>
            <a:ext cx="20661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On what basis the clusters are made ?</a:t>
            </a:r>
            <a:endParaRPr b="1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7a03ede72a_0_60"/>
          <p:cNvSpPr txBox="1"/>
          <p:nvPr>
            <p:ph type="title"/>
          </p:nvPr>
        </p:nvSpPr>
        <p:spPr>
          <a:xfrm>
            <a:off x="388200" y="253325"/>
            <a:ext cx="40581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5.1. DBSCAN Clustering with (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Default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 Parameters)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4" name="Google Shape;364;g27a03ede72a_0_60"/>
          <p:cNvSpPr txBox="1"/>
          <p:nvPr>
            <p:ph idx="1" type="subTitle"/>
          </p:nvPr>
        </p:nvSpPr>
        <p:spPr>
          <a:xfrm>
            <a:off x="766800" y="1758250"/>
            <a:ext cx="3300900" cy="27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DBSCAN basic model has created only 1 cluster for dataset with epsilon value 0.5 and min_samples as 3</a:t>
            </a:r>
            <a:endParaRPr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But the -1 cluster represented as noise.</a:t>
            </a:r>
            <a:endParaRPr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It means all the </a:t>
            </a:r>
            <a:r>
              <a:rPr lang="en-GB"/>
              <a:t>data points</a:t>
            </a:r>
            <a:r>
              <a:rPr lang="en-GB"/>
              <a:t> are considered as noisy data according to Basic DBSCAN model.</a:t>
            </a:r>
            <a:endParaRPr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So we needed to perform HyperParameter Tuning to create clusters using DBSCAN algorithm.</a:t>
            </a:r>
            <a:endParaRPr/>
          </a:p>
        </p:txBody>
      </p:sp>
      <p:pic>
        <p:nvPicPr>
          <p:cNvPr id="365" name="Google Shape;365;g27a03ede72a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350" y="313750"/>
            <a:ext cx="4333998" cy="22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7a03ede72a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317" y="2607725"/>
            <a:ext cx="4266030" cy="22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7a03ede72a_0_66"/>
          <p:cNvSpPr txBox="1"/>
          <p:nvPr>
            <p:ph type="title"/>
          </p:nvPr>
        </p:nvSpPr>
        <p:spPr>
          <a:xfrm>
            <a:off x="266350" y="231850"/>
            <a:ext cx="41907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HyperParameter Tuning of default DBSCAN Model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2" name="Google Shape;372;g27a03ede72a_0_66"/>
          <p:cNvSpPr txBox="1"/>
          <p:nvPr>
            <p:ph idx="1" type="subTitle"/>
          </p:nvPr>
        </p:nvSpPr>
        <p:spPr>
          <a:xfrm>
            <a:off x="400300" y="3851450"/>
            <a:ext cx="81996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After making changes in NearestNeighbors(n_neighbors = ()) we plotted K-Distance Plot.</a:t>
            </a:r>
            <a:endParaRPr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By plotting it found that 4 is the ideal eps value where we can see the change in slope of line.</a:t>
            </a:r>
            <a:endParaRPr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We needed to tune eps value while creating Optimized DBSCAN model.</a:t>
            </a:r>
            <a:endParaRPr/>
          </a:p>
        </p:txBody>
      </p:sp>
      <p:pic>
        <p:nvPicPr>
          <p:cNvPr id="373" name="Google Shape;373;g27a03ede72a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800" y="486425"/>
            <a:ext cx="4450275" cy="32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7a03ede72a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350" y="1355175"/>
            <a:ext cx="3926973" cy="221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7a03ede72a_0_72"/>
          <p:cNvSpPr txBox="1"/>
          <p:nvPr>
            <p:ph type="title"/>
          </p:nvPr>
        </p:nvSpPr>
        <p:spPr>
          <a:xfrm>
            <a:off x="364125" y="178025"/>
            <a:ext cx="42078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5.2. DBSCAN Clustering (Optimized Model)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80" name="Google Shape;380;g27a03ede72a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550" y="178025"/>
            <a:ext cx="4419599" cy="23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27a03ede72a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863" y="2712750"/>
            <a:ext cx="4350968" cy="23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27a03ede72a_0_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50" y="1096163"/>
            <a:ext cx="3830400" cy="199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7a03ede72a_0_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750" y="3287239"/>
            <a:ext cx="3274211" cy="174691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7a03ede72a_0_72"/>
          <p:cNvSpPr/>
          <p:nvPr/>
        </p:nvSpPr>
        <p:spPr>
          <a:xfrm>
            <a:off x="3865200" y="3038775"/>
            <a:ext cx="706800" cy="11730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g27a03ede72a_0_72"/>
          <p:cNvSpPr/>
          <p:nvPr/>
        </p:nvSpPr>
        <p:spPr>
          <a:xfrm>
            <a:off x="7439400" y="2361950"/>
            <a:ext cx="405600" cy="8070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7a03ede72a_0_78"/>
          <p:cNvSpPr txBox="1"/>
          <p:nvPr>
            <p:ph type="title"/>
          </p:nvPr>
        </p:nvSpPr>
        <p:spPr>
          <a:xfrm>
            <a:off x="45200" y="150650"/>
            <a:ext cx="45732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Analysis of DBSCAN Clustering (Optimized Model)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1" name="Google Shape;391;g27a03ede72a_0_78"/>
          <p:cNvSpPr txBox="1"/>
          <p:nvPr>
            <p:ph idx="1" type="subTitle"/>
          </p:nvPr>
        </p:nvSpPr>
        <p:spPr>
          <a:xfrm>
            <a:off x="400300" y="1650650"/>
            <a:ext cx="3744600" cy="27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After tuning DBSCAN model it has created 3 clusters.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Cluster 0 has 1850 data points.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Cluster 1 has 133 records.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Cluster -1 has 51 records.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But we can’t use this data for </a:t>
            </a:r>
            <a:r>
              <a:rPr lang="en-GB"/>
              <a:t>creating final predictive model due to unbalanced data.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/>
              <a:t>Model can only be trained on unbalanced data.</a:t>
            </a:r>
            <a:endParaRPr/>
          </a:p>
        </p:txBody>
      </p:sp>
      <p:pic>
        <p:nvPicPr>
          <p:cNvPr id="392" name="Google Shape;392;g27a03ede72a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450" y="735325"/>
            <a:ext cx="4361526" cy="24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7a03ede72a_1_101"/>
          <p:cNvSpPr txBox="1"/>
          <p:nvPr>
            <p:ph type="ctrTitle"/>
          </p:nvPr>
        </p:nvSpPr>
        <p:spPr>
          <a:xfrm>
            <a:off x="572450" y="580000"/>
            <a:ext cx="47283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Comic Sans MS"/>
                <a:ea typeface="Comic Sans MS"/>
                <a:cs typeface="Comic Sans MS"/>
                <a:sym typeface="Comic Sans MS"/>
              </a:rPr>
              <a:t>Selecting Best Clustering Model - 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8" name="Google Shape;398;g27a03ede72a_1_101"/>
          <p:cNvSpPr txBox="1"/>
          <p:nvPr/>
        </p:nvSpPr>
        <p:spPr>
          <a:xfrm>
            <a:off x="572450" y="58100"/>
            <a:ext cx="33141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 Evaluation - </a:t>
            </a:r>
            <a:endParaRPr b="1" sz="20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9" name="Google Shape;399;g27a03ede72a_1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50" y="1305900"/>
            <a:ext cx="5294550" cy="16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27a03ede72a_1_101"/>
          <p:cNvSpPr txBox="1"/>
          <p:nvPr/>
        </p:nvSpPr>
        <p:spPr>
          <a:xfrm>
            <a:off x="572450" y="3038750"/>
            <a:ext cx="75324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Here we can see Final DBSCAN model has given highest accuracy as compared to other algorithms.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But after visualizing the clusters we can see there is overlapping of clusters and they are not formed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precisely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effectively.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 we saw before, clusters formed using optimized K-Means algorithm were giving excellent distributions of clusters.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 selecting Optimized K-Means model as final clustering model for clustering.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Saved the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frame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(Features)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along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the predicted clusters (Labels).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7a03ede72a_1_110"/>
          <p:cNvSpPr txBox="1"/>
          <p:nvPr>
            <p:ph idx="1" type="subTitle"/>
          </p:nvPr>
        </p:nvSpPr>
        <p:spPr>
          <a:xfrm>
            <a:off x="729451" y="170725"/>
            <a:ext cx="21885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Comic Sans MS"/>
                <a:ea typeface="Comic Sans MS"/>
                <a:cs typeface="Comic Sans MS"/>
                <a:sym typeface="Comic Sans MS"/>
              </a:rPr>
              <a:t>Model Deployment - </a:t>
            </a:r>
            <a:endParaRPr b="1"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27a03ede72a_1_110"/>
          <p:cNvSpPr txBox="1"/>
          <p:nvPr/>
        </p:nvSpPr>
        <p:spPr>
          <a:xfrm>
            <a:off x="411025" y="617650"/>
            <a:ext cx="461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1. Creation of Pipeline - </a:t>
            </a:r>
            <a:endParaRPr sz="16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7" name="Google Shape;407;g27a03ede72a_1_110"/>
          <p:cNvSpPr txBox="1"/>
          <p:nvPr/>
        </p:nvSpPr>
        <p:spPr>
          <a:xfrm>
            <a:off x="411025" y="1424700"/>
            <a:ext cx="4021200" cy="3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Imported Necessary Libraries.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Loaded dataset.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Defined Features and K-Means predicted clusters as labels.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Splitted data into Training and Testing sets.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Fitted a simple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Logistic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Regression model.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Checked model Performance using Classification Report and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Confusion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Matrix.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Applied Data Transformation Steps to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taken on User Defined values such as Standardization, Encoding, splitting data into Training and Testing sets, Fitting classification model(Logistic regression) to classify new customer into appropriate cluster of customers.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Saved the pipeline model using Pickle library.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8" name="Google Shape;408;g27a03ede72a_1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9200"/>
            <a:ext cx="4406975" cy="2844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7a03ede72a_1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975" y="2893426"/>
            <a:ext cx="4114126" cy="21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type="ctrTitle"/>
          </p:nvPr>
        </p:nvSpPr>
        <p:spPr>
          <a:xfrm>
            <a:off x="729450" y="1322450"/>
            <a:ext cx="40827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200">
                <a:latin typeface="Comic Sans MS"/>
                <a:ea typeface="Comic Sans MS"/>
                <a:cs typeface="Comic Sans MS"/>
                <a:sym typeface="Comic Sans MS"/>
              </a:rPr>
              <a:t>Project Overview - 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7" name="Google Shape;107;p4"/>
          <p:cNvSpPr txBox="1"/>
          <p:nvPr>
            <p:ph idx="1" type="subTitle"/>
          </p:nvPr>
        </p:nvSpPr>
        <p:spPr>
          <a:xfrm>
            <a:off x="729625" y="2242475"/>
            <a:ext cx="76881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Analyze the provided customer’s historical data to know the customer’s behaviour, so that provide better service and offers to the customers.</a:t>
            </a:r>
            <a:endParaRPr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Understand customer’s behaviour to target right customers for increasing sales and attract more customers by providing exciting offers to make profits.</a:t>
            </a:r>
            <a:endParaRPr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Collect the insights from historical data and make cluster prediction model to make it easier for companies to make their decisions.</a:t>
            </a:r>
            <a:endParaRPr/>
          </a:p>
        </p:txBody>
      </p:sp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3125" y="765625"/>
            <a:ext cx="1261525" cy="12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7a03ede72a_1_47"/>
          <p:cNvSpPr txBox="1"/>
          <p:nvPr>
            <p:ph type="title"/>
          </p:nvPr>
        </p:nvSpPr>
        <p:spPr>
          <a:xfrm>
            <a:off x="269850" y="264150"/>
            <a:ext cx="42111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2. Deployment of Model using Streamlit -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15" name="Google Shape;415;g27a03ede72a_1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800" y="1252500"/>
            <a:ext cx="6152126" cy="346057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27a03ede72a_1_47"/>
          <p:cNvSpPr txBox="1"/>
          <p:nvPr/>
        </p:nvSpPr>
        <p:spPr>
          <a:xfrm>
            <a:off x="131275" y="1478475"/>
            <a:ext cx="2571900" cy="3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Created a Python file to run the model as a WebApp.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Loaded the pipeline model and created a function to predict the classification.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Designed the UI (User Interface) of webapp using streamlit functions to get proper inputs from customer.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f058822f22_0_1"/>
          <p:cNvSpPr txBox="1"/>
          <p:nvPr>
            <p:ph type="title"/>
          </p:nvPr>
        </p:nvSpPr>
        <p:spPr>
          <a:xfrm>
            <a:off x="471775" y="208750"/>
            <a:ext cx="42402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3. WebApp Interface 💻-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22" name="Google Shape;422;g2f058822f22_0_1"/>
          <p:cNvPicPr preferRelativeResize="0"/>
          <p:nvPr/>
        </p:nvPicPr>
        <p:blipFill rotWithShape="1">
          <a:blip r:embed="rId3">
            <a:alphaModFix/>
          </a:blip>
          <a:srcRect b="11191" l="29091" r="29183" t="9769"/>
          <a:stretch/>
        </p:blipFill>
        <p:spPr>
          <a:xfrm>
            <a:off x="4711875" y="819975"/>
            <a:ext cx="3943800" cy="4202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2f058822f22_0_1"/>
          <p:cNvPicPr preferRelativeResize="0"/>
          <p:nvPr/>
        </p:nvPicPr>
        <p:blipFill rotWithShape="1">
          <a:blip r:embed="rId4">
            <a:alphaModFix/>
          </a:blip>
          <a:srcRect b="5959" l="28462" r="30525" t="18512"/>
          <a:stretch/>
        </p:blipFill>
        <p:spPr>
          <a:xfrm>
            <a:off x="471775" y="936900"/>
            <a:ext cx="3943810" cy="40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f145e48afa_0_0"/>
          <p:cNvSpPr txBox="1"/>
          <p:nvPr>
            <p:ph type="title"/>
          </p:nvPr>
        </p:nvSpPr>
        <p:spPr>
          <a:xfrm>
            <a:off x="598050" y="543900"/>
            <a:ext cx="35547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Challenges Faced -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9" name="Google Shape;429;g2f145e48afa_0_0"/>
          <p:cNvSpPr txBox="1"/>
          <p:nvPr>
            <p:ph idx="1" type="subTitle"/>
          </p:nvPr>
        </p:nvSpPr>
        <p:spPr>
          <a:xfrm>
            <a:off x="724950" y="1403175"/>
            <a:ext cx="8079300" cy="3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Cleaning the data without losing any necessary information.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Visualizing the high dimension data into 2D or 3D plots / charts.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Applying appropriate Clustering Algorithms and evaluate their performances.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Selecting the best fitting Clustering Algorithm matching the need of solving the actual problem statement given.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Trying the best fitting Classification Algorithms to predict the cluster of new customer he belongs to.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Tuning the hyperparameters of model to get best training and testing accuracies.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Creating a pipeline for created model to pass the user provided data for transformation and prediction was the most challenging step among all.</a:t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145e48afa_0_6"/>
          <p:cNvSpPr txBox="1"/>
          <p:nvPr>
            <p:ph type="title"/>
          </p:nvPr>
        </p:nvSpPr>
        <p:spPr>
          <a:xfrm>
            <a:off x="635700" y="543900"/>
            <a:ext cx="3479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Potential Solutions -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35" name="Google Shape;435;g2f145e48afa_0_6"/>
          <p:cNvSpPr txBox="1"/>
          <p:nvPr>
            <p:ph idx="1" type="subTitle"/>
          </p:nvPr>
        </p:nvSpPr>
        <p:spPr>
          <a:xfrm>
            <a:off x="724950" y="1295550"/>
            <a:ext cx="7810200" cy="3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Reduced the higher dimension data into lower using PCA (Black Box Algorithm) technique.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Visualized the high </a:t>
            </a:r>
            <a:r>
              <a:rPr lang="en-GB" sz="1800"/>
              <a:t>dimension data using python libraries like matplotlib, seaborn and plotly by plotting 2D plots and 3d Scatterplots.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Evaluated the Clustering models performance using performance metrics like Silhouette Score.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Tried various classification algorithms such as Logistic Regression, Gradient Boosting, Random Forest, Naive Bayes, Support Vector Classifier and more and selected best out of them.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Evaluated Classification models based on their classification report, confusion matrix, training and testing accuracies.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Created pipeline for model to get user defined values and apply transformation techniques on new data.</a:t>
            </a:r>
            <a:endParaRPr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5"/>
          <p:cNvSpPr txBox="1"/>
          <p:nvPr>
            <p:ph type="ctrTitle"/>
          </p:nvPr>
        </p:nvSpPr>
        <p:spPr>
          <a:xfrm>
            <a:off x="729450" y="1322450"/>
            <a:ext cx="32757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/>
              <a:t>Thank You..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/>
          <p:nvPr>
            <p:ph type="ctrTitle"/>
          </p:nvPr>
        </p:nvSpPr>
        <p:spPr>
          <a:xfrm>
            <a:off x="729450" y="1322450"/>
            <a:ext cx="5298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3200">
                <a:latin typeface="Comic Sans MS"/>
                <a:ea typeface="Comic Sans MS"/>
                <a:cs typeface="Comic Sans MS"/>
                <a:sym typeface="Comic Sans MS"/>
              </a:rPr>
              <a:t>Project Milestones - 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4" name="Google Shape;114;p5"/>
          <p:cNvSpPr txBox="1"/>
          <p:nvPr>
            <p:ph idx="1" type="subTitle"/>
          </p:nvPr>
        </p:nvSpPr>
        <p:spPr>
          <a:xfrm>
            <a:off x="4900200" y="553250"/>
            <a:ext cx="42438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    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228125" y="2640625"/>
            <a:ext cx="1958400" cy="1958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Exploratory Data Analysis</a:t>
            </a:r>
            <a:endParaRPr b="0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2349700" y="2640625"/>
            <a:ext cx="1958400" cy="1958400"/>
          </a:xfrm>
          <a:prstGeom prst="ellipse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 Building</a:t>
            </a:r>
            <a:endParaRPr b="0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4471275" y="2640625"/>
            <a:ext cx="1958400" cy="19584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 Evaluation</a:t>
            </a:r>
            <a:endParaRPr b="0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6528275" y="2640625"/>
            <a:ext cx="1958400" cy="19584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 Deployment</a:t>
            </a:r>
            <a:endParaRPr b="0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6028050" y="4374775"/>
            <a:ext cx="946800" cy="484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1800900" y="4374775"/>
            <a:ext cx="946800" cy="484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3929725" y="2329650"/>
            <a:ext cx="1056600" cy="4842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>
            <p:ph type="ctrTitle"/>
          </p:nvPr>
        </p:nvSpPr>
        <p:spPr>
          <a:xfrm>
            <a:off x="729625" y="579975"/>
            <a:ext cx="3985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5833"/>
              <a:buNone/>
            </a:pPr>
            <a:r>
              <a:rPr lang="en-GB" sz="3200">
                <a:latin typeface="Comic Sans MS"/>
                <a:ea typeface="Comic Sans MS"/>
                <a:cs typeface="Comic Sans MS"/>
                <a:sym typeface="Comic Sans MS"/>
              </a:rPr>
              <a:t>Dataset Attributes - 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7" name="Google Shape;127;p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 b="0" l="16063" r="14606" t="6655"/>
          <a:stretch/>
        </p:blipFill>
        <p:spPr>
          <a:xfrm>
            <a:off x="2230651" y="1121175"/>
            <a:ext cx="5110149" cy="38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7"/>
          <p:cNvSpPr txBox="1"/>
          <p:nvPr/>
        </p:nvSpPr>
        <p:spPr>
          <a:xfrm>
            <a:off x="271125" y="87375"/>
            <a:ext cx="478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Exploratory Data Analysis - </a:t>
            </a:r>
            <a:endParaRPr b="1" sz="20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/>
          <p:nvPr>
            <p:ph type="title"/>
          </p:nvPr>
        </p:nvSpPr>
        <p:spPr>
          <a:xfrm>
            <a:off x="228125" y="276850"/>
            <a:ext cx="44226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603"/>
              <a:buNone/>
            </a:pPr>
            <a:r>
              <a:rPr lang="en-GB" sz="2300">
                <a:latin typeface="Comic Sans MS"/>
                <a:ea typeface="Comic Sans MS"/>
                <a:cs typeface="Comic Sans MS"/>
                <a:sym typeface="Comic Sans MS"/>
              </a:rPr>
              <a:t>Missing Values - 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603"/>
              <a:buNone/>
            </a:pPr>
            <a:r>
              <a:rPr lang="en-GB" sz="2300">
                <a:latin typeface="Comic Sans MS"/>
                <a:ea typeface="Comic Sans MS"/>
                <a:cs typeface="Comic Sans MS"/>
                <a:sym typeface="Comic Sans MS"/>
              </a:rPr>
              <a:t>(Data Cleaning &amp; Preprocessing)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5" name="Google Shape;135;p8"/>
          <p:cNvPicPr preferRelativeResize="0"/>
          <p:nvPr/>
        </p:nvPicPr>
        <p:blipFill rotWithShape="1">
          <a:blip r:embed="rId3">
            <a:alphaModFix/>
          </a:blip>
          <a:srcRect b="0" l="0" r="52821" t="0"/>
          <a:stretch/>
        </p:blipFill>
        <p:spPr>
          <a:xfrm>
            <a:off x="4779800" y="93913"/>
            <a:ext cx="4095842" cy="49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8"/>
          <p:cNvSpPr txBox="1"/>
          <p:nvPr/>
        </p:nvSpPr>
        <p:spPr>
          <a:xfrm>
            <a:off x="131275" y="1478475"/>
            <a:ext cx="4196700" cy="25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eriod"/>
            </a:pPr>
            <a:r>
              <a:rPr b="0" i="0" lang="en-GB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None of the columns except “Income” is having missing values.</a:t>
            </a:r>
            <a:endParaRPr b="0" i="0" sz="16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eriod"/>
            </a:pPr>
            <a:r>
              <a:rPr b="0" i="0" lang="en-GB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There were 24 missing values in “Income” column.</a:t>
            </a:r>
            <a:endParaRPr b="0" i="0" sz="16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eriod"/>
            </a:pPr>
            <a:r>
              <a:rPr b="0" i="0" lang="en-GB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Only 1.07% values from column “Income” was missing, So as per the rules, we dropped entire records with missing values using </a:t>
            </a:r>
            <a:endParaRPr b="0" i="0" sz="16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df.dropna(inplace=True)</a:t>
            </a:r>
            <a:endParaRPr b="0" i="0" sz="1800" u="none" cap="none" strike="noStrike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 txBox="1"/>
          <p:nvPr>
            <p:ph type="title"/>
          </p:nvPr>
        </p:nvSpPr>
        <p:spPr>
          <a:xfrm>
            <a:off x="724950" y="188775"/>
            <a:ext cx="37965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300">
                <a:latin typeface="Comic Sans MS"/>
                <a:ea typeface="Comic Sans MS"/>
                <a:cs typeface="Comic Sans MS"/>
                <a:sym typeface="Comic Sans MS"/>
              </a:rPr>
              <a:t>Dropping unnecessary Columns - 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2" name="Google Shape;142;p9"/>
          <p:cNvPicPr preferRelativeResize="0"/>
          <p:nvPr/>
        </p:nvPicPr>
        <p:blipFill rotWithShape="1">
          <a:blip r:embed="rId3">
            <a:alphaModFix/>
          </a:blip>
          <a:srcRect b="0" l="0" r="28906" t="50251"/>
          <a:stretch/>
        </p:blipFill>
        <p:spPr>
          <a:xfrm>
            <a:off x="152400" y="2198550"/>
            <a:ext cx="4203424" cy="12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9"/>
          <p:cNvSpPr txBox="1"/>
          <p:nvPr/>
        </p:nvSpPr>
        <p:spPr>
          <a:xfrm>
            <a:off x="4627000" y="1317050"/>
            <a:ext cx="4368900" cy="31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b="1" i="0" lang="en-GB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Dropped “Z_CostContact” and “Z_Revenue” columns</a:t>
            </a:r>
            <a:r>
              <a:rPr b="0" i="0" lang="en-GB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from dataframe.</a:t>
            </a:r>
            <a:endParaRPr b="0" i="0" sz="16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b="0" i="0" lang="en-GB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When calculated the Variance and Standard Deviation of these columns it came out to be 0(zero). </a:t>
            </a:r>
            <a:endParaRPr b="0" i="0" sz="16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b="0" i="0" lang="en-GB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 the variance is 0, These columns does not represent any information related, so dropping them could be the best choice.</a:t>
            </a:r>
            <a:endParaRPr b="0" i="0" sz="16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"/>
          <p:cNvSpPr txBox="1"/>
          <p:nvPr>
            <p:ph type="title"/>
          </p:nvPr>
        </p:nvSpPr>
        <p:spPr>
          <a:xfrm>
            <a:off x="380600" y="242600"/>
            <a:ext cx="4449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Creating New features from existing -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9" name="Google Shape;149;p10"/>
          <p:cNvSpPr txBox="1"/>
          <p:nvPr>
            <p:ph idx="1" type="subTitle"/>
          </p:nvPr>
        </p:nvSpPr>
        <p:spPr>
          <a:xfrm>
            <a:off x="6469200" y="579025"/>
            <a:ext cx="2592600" cy="4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/>
              <a:t>Calculating “Age”</a:t>
            </a:r>
            <a:r>
              <a:rPr lang="en-GB"/>
              <a:t> of customer until current year from “Year_Birth”.</a:t>
            </a:r>
            <a:endParaRPr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/>
              <a:t>Extracting</a:t>
            </a:r>
            <a:r>
              <a:rPr lang="en-GB"/>
              <a:t> only </a:t>
            </a:r>
            <a:r>
              <a:rPr b="1" lang="en-GB"/>
              <a:t>Year of enrollment</a:t>
            </a:r>
            <a:r>
              <a:rPr lang="en-GB"/>
              <a:t> from “Dt_Customer”, to calculate  the years of relationship with customer.</a:t>
            </a:r>
            <a:endParaRPr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/>
              <a:t>Created new feature “Num_Childrns”</a:t>
            </a:r>
            <a:r>
              <a:rPr lang="en-GB"/>
              <a:t> to reduce the dimension of dataframe by summing “Kidhome”  and “Teenhome”.</a:t>
            </a:r>
            <a:endParaRPr/>
          </a:p>
        </p:txBody>
      </p:sp>
      <p:pic>
        <p:nvPicPr>
          <p:cNvPr id="150" name="Google Shape;150;p10"/>
          <p:cNvPicPr preferRelativeResize="0"/>
          <p:nvPr/>
        </p:nvPicPr>
        <p:blipFill rotWithShape="1">
          <a:blip r:embed="rId3">
            <a:alphaModFix/>
          </a:blip>
          <a:srcRect b="0" l="9436" r="0" t="0"/>
          <a:stretch/>
        </p:blipFill>
        <p:spPr>
          <a:xfrm>
            <a:off x="0" y="1416575"/>
            <a:ext cx="6397226" cy="26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